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6" r:id="rId2"/>
    <p:sldId id="282" r:id="rId3"/>
    <p:sldId id="284" r:id="rId4"/>
    <p:sldId id="283" r:id="rId5"/>
    <p:sldId id="285" r:id="rId6"/>
    <p:sldId id="286" r:id="rId7"/>
    <p:sldId id="287" r:id="rId8"/>
    <p:sldId id="288" r:id="rId9"/>
    <p:sldId id="290" r:id="rId10"/>
    <p:sldId id="291" r:id="rId11"/>
    <p:sldId id="292" r:id="rId12"/>
    <p:sldId id="293" r:id="rId13"/>
    <p:sldId id="294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30/03/2020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764ED8-6B18-4500-B5B9-89C469EB59F1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40E72-7C93-45B9-931D-BEBF5871BF66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0B9071-845B-42F3-B2ED-4C2CE732BE32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A4A75-AC54-40B8-B178-D3BD8C4C265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3A171-EF2F-4F70-AA9E-A177E823B4A0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171AA-7B39-46FB-97BF-171C5503DBB0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BEBFB-E635-496D-9152-FE536C67BCF5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239F1-38C0-411C-A793-0543FE58ED09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7A55D-FA8B-433F-B766-2E1B10F67D42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7BCEFA-E4A0-4234-A310-FDF9B3828F11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3B3502-952C-4113-89C0-CD9962C96411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D9F1C5C-BAA9-4148-94B2-47EF21F49B64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4725144"/>
            <a:ext cx="7632848" cy="12241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fontAlgn="base"/>
            <a:r>
              <a:rPr lang="it-IT" sz="2400" b="1" dirty="0" smtClean="0">
                <a:solidFill>
                  <a:srgbClr val="0070C0"/>
                </a:solidFill>
              </a:rPr>
              <a:t>Lo straordinario viaggio che porta l'ovulo fecondato a diventare: embrione, poi feto e, dopo 40 settimane di gestazione, un bambino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43608" y="6093296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Prof. Francesco Cannizzaro – Specialista in Pedagogia, Bioetica e Sessuologia</a:t>
            </a:r>
            <a:endParaRPr lang="it-IT" sz="1600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Embrioni\f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96752"/>
            <a:ext cx="7657360" cy="30243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7632848" cy="20162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Intorno al quinto mese di gravidanza </a:t>
            </a:r>
            <a:r>
              <a:rPr lang="it-IT" sz="1800" dirty="0" smtClean="0"/>
              <a:t>(</a:t>
            </a:r>
            <a:r>
              <a:rPr lang="it-IT" sz="1800" b="1" dirty="0" smtClean="0"/>
              <a:t>in genere tra la 18^ e la</a:t>
            </a:r>
            <a:r>
              <a:rPr lang="it-IT" sz="1800" dirty="0" smtClean="0"/>
              <a:t> </a:t>
            </a:r>
            <a:r>
              <a:rPr lang="it-IT" sz="1800" b="1" dirty="0" smtClean="0"/>
              <a:t>24^ settimana</a:t>
            </a:r>
            <a:r>
              <a:rPr lang="it-IT" sz="1800" dirty="0" smtClean="0"/>
              <a:t>) iniziano a sentirsi i primi </a:t>
            </a:r>
            <a:r>
              <a:rPr lang="it-IT" sz="1800" b="1" dirty="0" smtClean="0"/>
              <a:t>movimenti fetali</a:t>
            </a:r>
            <a:r>
              <a:rPr lang="it-IT" sz="1800" dirty="0" smtClean="0"/>
              <a:t>: i muscoli sono formati, l’apparato scheletrico è più robusto e la coordinazione dei movimenti è maggiore.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Sulla lingua </a:t>
            </a:r>
            <a:r>
              <a:rPr lang="it-IT" sz="1800" dirty="0" smtClean="0"/>
              <a:t>iniziano a comparire le papille gustative, mentre sulla pelle compare la “lanugine”, un sottile strato di peluria che scomparirà prima della nascita.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Il feto succhia il pollice </a:t>
            </a:r>
            <a:r>
              <a:rPr lang="it-IT" sz="1800" dirty="0" smtClean="0"/>
              <a:t>e </a:t>
            </a:r>
            <a:r>
              <a:rPr lang="it-IT" sz="1800" b="1" dirty="0" smtClean="0"/>
              <a:t>dorme dalle 16 alle 20 ore al giorno</a:t>
            </a:r>
            <a:r>
              <a:rPr lang="it-IT" sz="1800" dirty="0" smtClean="0"/>
              <a:t>. Verso la 21esima settimana, il feto </a:t>
            </a:r>
            <a:r>
              <a:rPr lang="it-IT" sz="1800" b="1" dirty="0" smtClean="0"/>
              <a:t>pesa 300 grammi</a:t>
            </a:r>
            <a:r>
              <a:rPr lang="it-IT" sz="1800" dirty="0" smtClean="0"/>
              <a:t> e misura circa 24 centimetri.</a:t>
            </a:r>
          </a:p>
          <a:p>
            <a:pPr algn="just" fontAlgn="base"/>
            <a:endParaRPr lang="it-IT" sz="18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SVILUPPO DEL FETO: </a:t>
            </a:r>
          </a:p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QUINTO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Raccolta foto\foto PPT\Embrioni\fet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717032"/>
            <a:ext cx="2845048" cy="284504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7632848" cy="23762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 sensi sono sempre più sviluppati</a:t>
            </a:r>
            <a:r>
              <a:rPr lang="it-IT" sz="1800" dirty="0" smtClean="0"/>
              <a:t>: l’udito è attivo e il feto può sentire i rumori che provengono dall’esterno. Le palpebre iniziano ad aprirsi e a chiudersi, mentre per gran parte del tempo il feto dorme. 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Le gemme dentarie </a:t>
            </a:r>
            <a:r>
              <a:rPr lang="it-IT" sz="1800" dirty="0" smtClean="0"/>
              <a:t>sono in formazione, compaiono le unghie, si sviluppano i nervi e comincia ad accumularsi l'adipe. Il </a:t>
            </a:r>
            <a:r>
              <a:rPr lang="it-IT" sz="1800" b="1" dirty="0" smtClean="0"/>
              <a:t>bambino sente</a:t>
            </a:r>
            <a:r>
              <a:rPr lang="it-IT" sz="1800" dirty="0" smtClean="0"/>
              <a:t> e comincia a </a:t>
            </a:r>
            <a:r>
              <a:rPr lang="it-IT" sz="1800" b="1" dirty="0" smtClean="0"/>
              <a:t>reagire al tocco e ai suoni</a:t>
            </a:r>
            <a:r>
              <a:rPr lang="it-IT" sz="1800" dirty="0" smtClean="0"/>
              <a:t>, ed è una delle fasi più emozionanti per la mamma e il papà.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Dal sesto mese </a:t>
            </a:r>
            <a:r>
              <a:rPr lang="it-IT" sz="1800" dirty="0" smtClean="0"/>
              <a:t>la possibilità di sopravvivenza in caso di </a:t>
            </a:r>
            <a:r>
              <a:rPr lang="it-IT" sz="1800" b="1" dirty="0" smtClean="0"/>
              <a:t>parto prematuro</a:t>
            </a:r>
            <a:r>
              <a:rPr lang="it-IT" sz="1800" dirty="0" smtClean="0"/>
              <a:t> aumenta, anche se i fattori di rischio non mancano principalmente per l’immaturità polmonare.</a:t>
            </a:r>
          </a:p>
          <a:p>
            <a:pPr algn="just" fontAlgn="base"/>
            <a:endParaRPr lang="it-IT" sz="1800" dirty="0" smtClean="0"/>
          </a:p>
          <a:p>
            <a:pPr algn="just" fontAlgn="base"/>
            <a:endParaRPr lang="it-IT" sz="18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SVILUPPO DEL FETO: </a:t>
            </a:r>
          </a:p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SESTO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Embrioni\s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113583"/>
            <a:ext cx="3869718" cy="241176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7632848" cy="158417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Se il feto singhiozza </a:t>
            </a:r>
            <a:r>
              <a:rPr lang="it-IT" sz="1800" dirty="0" smtClean="0"/>
              <a:t>la mamma può avvertirlo, come pure è in grado di percepire le capriole e i calci. 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Nel settimo mese di gravidanza </a:t>
            </a:r>
            <a:r>
              <a:rPr lang="it-IT" sz="1800" dirty="0" smtClean="0"/>
              <a:t>il feto misura circa 40 centimetri e pesa poco meno di 2 kg. È </a:t>
            </a:r>
            <a:r>
              <a:rPr lang="it-IT" sz="1800" b="1" dirty="0" smtClean="0"/>
              <a:t>sensibile alla luce</a:t>
            </a:r>
            <a:r>
              <a:rPr lang="it-IT" sz="1800" dirty="0" smtClean="0"/>
              <a:t>, apre e chiude le palpebre e risponde agli stimoli luminosi, anche se distingue solo vagamente luce e ombra.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SVILUPPO DEL FETO: </a:t>
            </a:r>
          </a:p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 SETTIMO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13314" name="Picture 2" descr="C:\Users\Master\Desktop\Embrioni\se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356992"/>
            <a:ext cx="4176464" cy="313234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7632848" cy="23042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Se non l’ha già fatto</a:t>
            </a:r>
            <a:r>
              <a:rPr lang="it-IT" sz="1800" dirty="0" smtClean="0"/>
              <a:t>, intorno all’</a:t>
            </a:r>
            <a:r>
              <a:rPr lang="it-IT" sz="1800" b="1" dirty="0" smtClean="0"/>
              <a:t>ottavo mese di gravidanza</a:t>
            </a:r>
            <a:r>
              <a:rPr lang="it-IT" sz="1800" dirty="0" smtClean="0"/>
              <a:t> (ma in alcuni casi anche più tardi), nel 95% dei casi, il feto si posiziona a testa in giù, preparandosi per uscire dal canale del parto. Se al momento di nascere non sarà in posizione il bambino sarà </a:t>
            </a:r>
            <a:r>
              <a:rPr lang="it-IT" sz="1800" b="1" dirty="0" smtClean="0"/>
              <a:t>podalico</a:t>
            </a:r>
            <a:r>
              <a:rPr lang="it-IT" sz="1800" dirty="0" smtClean="0"/>
              <a:t>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Si affina l'udito</a:t>
            </a:r>
            <a:r>
              <a:rPr lang="it-IT" sz="1800" dirty="0" smtClean="0"/>
              <a:t>, tanto che il </a:t>
            </a:r>
            <a:r>
              <a:rPr lang="it-IT" sz="1800" b="1" dirty="0" smtClean="0"/>
              <a:t>bambino sussulta quando percepisce un suono troppo violento</a:t>
            </a:r>
            <a:r>
              <a:rPr lang="it-IT" sz="1800" dirty="0" smtClean="0"/>
              <a:t>. Il bambino si nutre dal </a:t>
            </a:r>
            <a:r>
              <a:rPr lang="it-IT" sz="1800" b="1" dirty="0" smtClean="0"/>
              <a:t>liquido amniotico</a:t>
            </a:r>
            <a:r>
              <a:rPr lang="it-IT" sz="1800" dirty="0" smtClean="0"/>
              <a:t>, che deglutisce in seguito, sviluppando il senso del gusto, il tubo digerente e i reni. Urina molto, si gira e prende sempre più spazio.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Sotto la pelle </a:t>
            </a:r>
            <a:r>
              <a:rPr lang="it-IT" sz="1800" dirty="0" smtClean="0"/>
              <a:t>inizia a formarsi uno strato di grasso che scomparirà dopo la nascita e serve per garantirgli nutrimento e il mantenimento di una corretta temperatura corporea anche dopo il parto. In questo periodo aumenta di peso di circa 200 grammi a settimana, e misura circa 45 centimetri.</a:t>
            </a:r>
          </a:p>
          <a:p>
            <a:pPr algn="just" fontAlgn="base"/>
            <a:endParaRPr lang="it-IT" sz="18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SVILUPPO DEL FETO:  </a:t>
            </a:r>
          </a:p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OTTAVO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14338" name="Picture 2" descr="C:\Users\Master\Desktop\Embrioni\32 se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005064"/>
            <a:ext cx="3468223" cy="252758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7632848" cy="266429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1600" b="1" dirty="0" smtClean="0">
                <a:solidFill>
                  <a:srgbClr val="FF0000"/>
                </a:solidFill>
              </a:rPr>
              <a:t>Lo sviluppo cerebrale </a:t>
            </a:r>
            <a:r>
              <a:rPr lang="it-IT" sz="1600" dirty="0" smtClean="0"/>
              <a:t>del feto nel nono mese di gravidanza è completo, come pure quello degli organi: si prepara al momento del </a:t>
            </a:r>
            <a:r>
              <a:rPr lang="it-IT" sz="1600" b="1" dirty="0" smtClean="0"/>
              <a:t>parto</a:t>
            </a:r>
            <a:r>
              <a:rPr lang="it-IT" sz="1600" dirty="0" smtClean="0"/>
              <a:t>, i movimenti risentono della mancanza di spazio e il peso scende di circa 100 grammi.</a:t>
            </a:r>
          </a:p>
          <a:p>
            <a:pPr algn="just" fontAlgn="base"/>
            <a:r>
              <a:rPr lang="it-IT" sz="1600" b="1" dirty="0" smtClean="0">
                <a:solidFill>
                  <a:srgbClr val="FF0000"/>
                </a:solidFill>
              </a:rPr>
              <a:t>Anche se ha ormai poco spazio</a:t>
            </a:r>
            <a:r>
              <a:rPr lang="it-IT" sz="1600" dirty="0" smtClean="0"/>
              <a:t>, il bambino si muove ancora e scalcia: è pronto per nascere! Con le contrazioni e il </a:t>
            </a:r>
            <a:r>
              <a:rPr lang="it-IT" sz="1600" b="1" dirty="0" smtClean="0"/>
              <a:t>travaglio del parto</a:t>
            </a:r>
            <a:r>
              <a:rPr lang="it-IT" sz="1600" dirty="0" smtClean="0"/>
              <a:t>, una nuova vita accede così al mondo.</a:t>
            </a:r>
          </a:p>
          <a:p>
            <a:pPr algn="just" fontAlgn="base"/>
            <a:r>
              <a:rPr lang="it-IT" sz="1600" b="1" dirty="0" smtClean="0">
                <a:solidFill>
                  <a:srgbClr val="FF0000"/>
                </a:solidFill>
              </a:rPr>
              <a:t>Subito dopo la nascita </a:t>
            </a:r>
            <a:r>
              <a:rPr lang="it-IT" sz="1600" dirty="0" smtClean="0"/>
              <a:t>i bambini vengono misurati secondo l’</a:t>
            </a:r>
            <a:r>
              <a:rPr lang="it-IT" sz="1600" b="1" dirty="0" smtClean="0"/>
              <a:t>indice di </a:t>
            </a:r>
            <a:r>
              <a:rPr lang="it-IT" sz="1600" b="1" dirty="0" err="1" smtClean="0"/>
              <a:t>Apgar</a:t>
            </a:r>
            <a:r>
              <a:rPr lang="it-IT" sz="1600" dirty="0" smtClean="0"/>
              <a:t> che ne valuta aspetto e salute generale. In media </a:t>
            </a:r>
            <a:r>
              <a:rPr lang="it-IT" sz="1600" b="1" dirty="0" smtClean="0"/>
              <a:t>pesano </a:t>
            </a:r>
            <a:r>
              <a:rPr lang="it-IT" sz="1600" dirty="0" smtClean="0"/>
              <a:t>3.300 grammi e sono lunghi 50 centimetri, con una consistente differenza tra i maschi e le femmine: il peso può oscillare da un minimo di 2,5 kg a ben 4,5 kg.</a:t>
            </a:r>
            <a:endParaRPr lang="it-IT" sz="1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SVILUPPO DEL FETO: </a:t>
            </a:r>
          </a:p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NONO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Raccolta foto\foto PPT\Embrioni\qu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5620" y="4365104"/>
            <a:ext cx="3187813" cy="21602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Il parto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sp>
        <p:nvSpPr>
          <p:cNvPr id="10" name="object 3"/>
          <p:cNvSpPr/>
          <p:nvPr/>
        </p:nvSpPr>
        <p:spPr>
          <a:xfrm>
            <a:off x="1691680" y="1412776"/>
            <a:ext cx="6768752" cy="4896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340768"/>
            <a:ext cx="7704856" cy="158417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Fine del viaggio. </a:t>
            </a:r>
            <a:r>
              <a:rPr lang="it-IT" sz="2000" dirty="0" smtClean="0">
                <a:solidFill>
                  <a:schemeClr val="tx1"/>
                </a:solidFill>
              </a:rPr>
              <a:t>Ogni volta che viene al mondo un bambino si ripete lo straordinario miracolo della vita.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Vale la pena di ricordare </a:t>
            </a:r>
            <a:r>
              <a:rPr lang="it-IT" sz="2000" dirty="0" smtClean="0">
                <a:solidFill>
                  <a:schemeClr val="tx1"/>
                </a:solidFill>
              </a:rPr>
              <a:t>che nessun bambino chiede ai genitori di nascere, ma una volta concepito ha il diritto di svilupparsi, di nascere e di vivere. </a:t>
            </a:r>
            <a:r>
              <a:rPr lang="it-IT" sz="2000" b="1" dirty="0" smtClean="0">
                <a:solidFill>
                  <a:srgbClr val="FF0000"/>
                </a:solidFill>
              </a:rPr>
              <a:t>  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836712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E’ nato!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Embrioni\parto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3689692" cy="252028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027" name="Picture 3" descr="C:\Users\Master\Desktop\Embrioni\par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717032"/>
            <a:ext cx="3780421" cy="25202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10" name="CasellaDiTesto 9"/>
          <p:cNvSpPr txBox="1"/>
          <p:nvPr/>
        </p:nvSpPr>
        <p:spPr>
          <a:xfrm>
            <a:off x="3491880" y="2924944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FINE</a:t>
            </a:r>
            <a:endParaRPr lang="it-IT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7632848" cy="216024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Per la biologia </a:t>
            </a:r>
            <a:r>
              <a:rPr lang="it-IT" dirty="0" smtClean="0"/>
              <a:t>la vita inizia nel momento in cui lo spermatozoo entra nell’ovulo e lo feconda, dando l’avvio alla serie di trasformazioni che portano l’embrione a crescere e a svilupparsi in un feto. 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In natura</a:t>
            </a:r>
            <a:r>
              <a:rPr lang="it-IT" dirty="0" smtClean="0"/>
              <a:t>, questo avviene i durante un rapporto sessuale. L'uomo libera milioni di spermatozoi con il liquido (sperma) immesso dal pene nella vagina. Gli spermatozoi risalgono la vagina verso l’utero e da lì nelle tube dove, se è avvenuta l’ovulazione, possono incontrare un ovulo maturo. </a:t>
            </a: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Nella tuba</a:t>
            </a:r>
            <a:r>
              <a:rPr lang="it-IT" dirty="0" smtClean="0"/>
              <a:t>, normalmente, solo uno spermatozoo riuscirà a fecondare l'ovulo, che a sua volta si avvierà verso l'utero dove troverà un ambiente adatto per annidarsi, crescere e svilupparsi. Ha così inizio la gravidanza. </a:t>
            </a:r>
          </a:p>
          <a:p>
            <a:pPr algn="just" fontAlgn="base"/>
            <a:endParaRPr lang="it-IT" sz="2400" dirty="0" smtClean="0"/>
          </a:p>
          <a:p>
            <a:pPr algn="just" fontAlgn="base"/>
            <a:endParaRPr lang="it-IT" sz="24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403648" y="908720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FECONDAZIONE: INIZIO DELLA VITA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051" name="Picture 3" descr="C:\Users\Master\Desktop\Embrioni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717032"/>
            <a:ext cx="3284206" cy="26642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2052" name="Picture 4" descr="C:\Users\Master\Desktop\Embrioni\fe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717032"/>
            <a:ext cx="2191282" cy="270407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556792"/>
            <a:ext cx="7632848" cy="172819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E’ il tempo che trascorre </a:t>
            </a:r>
            <a:r>
              <a:rPr lang="it-IT" sz="2000" dirty="0" smtClean="0">
                <a:solidFill>
                  <a:schemeClr val="tx1"/>
                </a:solidFill>
              </a:rPr>
              <a:t>dalla fecondazione della cellula uovo all’annidamento della </a:t>
            </a:r>
            <a:r>
              <a:rPr lang="it-IT" sz="2000" b="1" dirty="0" smtClean="0">
                <a:solidFill>
                  <a:schemeClr val="tx1"/>
                </a:solidFill>
              </a:rPr>
              <a:t>blastocisti</a:t>
            </a:r>
            <a:r>
              <a:rPr lang="it-IT" sz="2000" dirty="0" smtClean="0">
                <a:solidFill>
                  <a:schemeClr val="tx1"/>
                </a:solidFill>
              </a:rPr>
              <a:t> nell’</a:t>
            </a:r>
            <a:r>
              <a:rPr lang="it-IT" sz="2000" b="1" dirty="0" smtClean="0">
                <a:solidFill>
                  <a:schemeClr val="tx1"/>
                </a:solidFill>
              </a:rPr>
              <a:t>endometrio</a:t>
            </a:r>
            <a:r>
              <a:rPr lang="it-IT" sz="2000" dirty="0" smtClean="0">
                <a:solidFill>
                  <a:schemeClr val="tx1"/>
                </a:solidFill>
              </a:rPr>
              <a:t>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La blastocisti </a:t>
            </a:r>
            <a:r>
              <a:rPr lang="it-IT" sz="2000" dirty="0" smtClean="0">
                <a:solidFill>
                  <a:schemeClr val="tx1"/>
                </a:solidFill>
              </a:rPr>
              <a:t>è un </a:t>
            </a:r>
            <a:r>
              <a:rPr lang="it-IT" sz="2000" dirty="0" smtClean="0"/>
              <a:t> l’agglomerato composto da centinaia di cellule che continuano a differenziarsi e a dividersi in due gruppi: le cellule che formeranno il </a:t>
            </a:r>
            <a:r>
              <a:rPr lang="it-IT" sz="2000" b="1" dirty="0" smtClean="0"/>
              <a:t>feto</a:t>
            </a:r>
            <a:r>
              <a:rPr lang="it-IT" sz="2000" dirty="0" smtClean="0"/>
              <a:t>, e che sono quelle più interne, e le cellule che andranno a costituire il </a:t>
            </a:r>
            <a:r>
              <a:rPr lang="it-IT" sz="2000" b="1" dirty="0" smtClean="0"/>
              <a:t>trofoblasto</a:t>
            </a:r>
            <a:r>
              <a:rPr lang="it-IT" sz="2000" dirty="0" smtClean="0"/>
              <a:t> prima e la </a:t>
            </a:r>
            <a:r>
              <a:rPr lang="it-IT" sz="2000" b="1" dirty="0" smtClean="0"/>
              <a:t>placenta</a:t>
            </a:r>
            <a:r>
              <a:rPr lang="it-IT" sz="2000" dirty="0" smtClean="0"/>
              <a:t> e il </a:t>
            </a:r>
            <a:r>
              <a:rPr lang="it-IT" sz="2000" b="1" dirty="0" smtClean="0"/>
              <a:t>sacco amniotico</a:t>
            </a:r>
            <a:r>
              <a:rPr lang="it-IT" sz="2000" dirty="0" smtClean="0"/>
              <a:t> poi.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403648" y="908720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Un viaggio di sette giorni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Embrioni\bl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3787306" cy="2520280"/>
          </a:xfrm>
          <a:prstGeom prst="rect">
            <a:avLst/>
          </a:prstGeom>
          <a:noFill/>
        </p:spPr>
      </p:pic>
      <p:pic>
        <p:nvPicPr>
          <p:cNvPr id="4099" name="Picture 3" descr="C:\Users\Master\Desktop\Embrioni\bla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2092" y="3501008"/>
            <a:ext cx="4022396" cy="25922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556792"/>
            <a:ext cx="7632848" cy="172819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Subito dopo il concepimento dell’ovulo </a:t>
            </a:r>
            <a:r>
              <a:rPr lang="it-IT" sz="2000" dirty="0" smtClean="0"/>
              <a:t>la cellula fecondata si divide in due parti, due diverse cellule che si dividono a loro volta in due nuove cellule: questo agglomerato di cellule viene detto “</a:t>
            </a:r>
            <a:r>
              <a:rPr lang="it-IT" sz="2000" b="1" dirty="0" smtClean="0"/>
              <a:t>morula</a:t>
            </a:r>
            <a:r>
              <a:rPr lang="it-IT" sz="2000" dirty="0" smtClean="0"/>
              <a:t>” e continua a dividersi durante il percorso dell’ovulo attraverso la </a:t>
            </a:r>
            <a:r>
              <a:rPr lang="it-IT" sz="2000" b="1" dirty="0" smtClean="0"/>
              <a:t>tuba di </a:t>
            </a:r>
            <a:r>
              <a:rPr lang="it-IT" sz="2000" b="1" dirty="0" err="1" smtClean="0"/>
              <a:t>Falloppio</a:t>
            </a:r>
            <a:r>
              <a:rPr lang="it-IT" sz="2000" dirty="0" smtClean="0"/>
              <a:t> in direzione dell’utero, dove, circa 7 giorni dopo il concepimento, avverrà l’</a:t>
            </a:r>
            <a:r>
              <a:rPr lang="it-IT" sz="2000" b="1" dirty="0" smtClean="0"/>
              <a:t>impianto nell’endometrio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403648" y="908720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err="1" smtClean="0">
                <a:solidFill>
                  <a:srgbClr val="0070C0"/>
                </a:solidFill>
              </a:rPr>
              <a:t>DaL</a:t>
            </a:r>
            <a:r>
              <a:rPr lang="it-IT" sz="2000" b="1" cap="all" dirty="0" smtClean="0">
                <a:solidFill>
                  <a:srgbClr val="0070C0"/>
                </a:solidFill>
              </a:rPr>
              <a:t> CONCEPIMENTO ALL’EMBRIONE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Embrioni\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573016"/>
            <a:ext cx="2664296" cy="266429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pic>
        <p:nvPicPr>
          <p:cNvPr id="10" name="Picture 2" descr="C:\Users\Master\Desktop\Embrioni\sp2.jpg"/>
          <p:cNvPicPr>
            <a:picLocks noChangeAspect="1" noChangeArrowheads="1"/>
          </p:cNvPicPr>
          <p:nvPr/>
        </p:nvPicPr>
        <p:blipFill>
          <a:blip r:embed="rId3" cstate="print"/>
          <a:srcRect b="8108"/>
          <a:stretch>
            <a:fillRect/>
          </a:stretch>
        </p:blipFill>
        <p:spPr bwMode="auto">
          <a:xfrm>
            <a:off x="1547664" y="3573016"/>
            <a:ext cx="3644174" cy="26642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556792"/>
            <a:ext cx="7632848" cy="172819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La blastocisti continua a spostarsi </a:t>
            </a:r>
            <a:r>
              <a:rPr lang="it-IT" sz="2000" dirty="0" smtClean="0"/>
              <a:t>e a formare dei filamenti (i futuri villi coriali) che si “impiantano” sulla superficie dell’</a:t>
            </a:r>
            <a:r>
              <a:rPr lang="it-IT" sz="2000" b="1" dirty="0" smtClean="0"/>
              <a:t>endometrio</a:t>
            </a:r>
            <a:r>
              <a:rPr lang="it-IT" sz="2000" dirty="0" smtClean="0"/>
              <a:t> e assorbono nutrimento dai vasi sanguigni, aiutando così lo sviluppo dell’</a:t>
            </a:r>
            <a:r>
              <a:rPr lang="it-IT" sz="2000" b="1" dirty="0" smtClean="0"/>
              <a:t>embrione</a:t>
            </a:r>
            <a:r>
              <a:rPr lang="it-IT" sz="2000" dirty="0" smtClean="0"/>
              <a:t>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Una volta che la blastocisti </a:t>
            </a:r>
            <a:r>
              <a:rPr lang="it-IT" sz="2000" dirty="0" smtClean="0"/>
              <a:t>è ben impiantata nella parete dell’utero continua a crescere: una crescita che si inizierà a vedere anche dall’esterno, con l’espandersi della </a:t>
            </a:r>
            <a:r>
              <a:rPr lang="it-IT" sz="2000" b="1" dirty="0" smtClean="0"/>
              <a:t>pancia</a:t>
            </a:r>
            <a:r>
              <a:rPr lang="it-IT" sz="2000" dirty="0" smtClean="0"/>
              <a:t> della donna.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403648" y="908720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L’IMPIANTO E LA CRESCITA DELL’EMBRIONE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Embrioni\end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9571" y="3356992"/>
            <a:ext cx="4224717" cy="31644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772816"/>
            <a:ext cx="7632848" cy="23762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Trascorsi circa 28 giorni </a:t>
            </a:r>
            <a:r>
              <a:rPr lang="it-IT" sz="2000" dirty="0" smtClean="0"/>
              <a:t>dall’ultima </a:t>
            </a:r>
            <a:r>
              <a:rPr lang="it-IT" sz="2000" b="1" dirty="0" smtClean="0"/>
              <a:t>mestruazione, </a:t>
            </a:r>
            <a:r>
              <a:rPr lang="it-IT" sz="2000" dirty="0" smtClean="0"/>
              <a:t>si attende il flusso successivo, che, tuttavia, non arriverà: la donna non lo sa ancora, ma è incinta. Intorno alla quinta settimana la donna può già sospettare l’inizio di una gravidanza.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L’embrione</a:t>
            </a:r>
            <a:r>
              <a:rPr lang="it-IT" sz="2000" dirty="0" smtClean="0"/>
              <a:t> intanto è lungo circa 2 millimetri e sta già sviluppando il sistema nervoso, oltre al cuore (che sta già battendo) e al </a:t>
            </a:r>
            <a:r>
              <a:rPr lang="it-IT" sz="2000" b="1" dirty="0" smtClean="0"/>
              <a:t>cordone ombelicale</a:t>
            </a:r>
            <a:r>
              <a:rPr lang="it-IT" sz="2000" dirty="0" smtClean="0"/>
              <a:t> che avrà la funzione di collegare il feto alla placenta.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SVILUPPO DELL’EMBRIONE: </a:t>
            </a:r>
          </a:p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PRIMO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Embrioni\4 sett.jpg"/>
          <p:cNvPicPr>
            <a:picLocks noChangeAspect="1" noChangeArrowheads="1"/>
          </p:cNvPicPr>
          <p:nvPr/>
        </p:nvPicPr>
        <p:blipFill>
          <a:blip r:embed="rId2" cstate="print"/>
          <a:srcRect b="9375"/>
          <a:stretch>
            <a:fillRect/>
          </a:stretch>
        </p:blipFill>
        <p:spPr bwMode="auto">
          <a:xfrm>
            <a:off x="3275856" y="4221088"/>
            <a:ext cx="3304126" cy="230425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700808"/>
            <a:ext cx="7632848" cy="324036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it-IT" sz="2000" dirty="0" smtClean="0">
                <a:solidFill>
                  <a:srgbClr val="FF0000"/>
                </a:solidFill>
              </a:rPr>
              <a:t>L’</a:t>
            </a:r>
            <a:r>
              <a:rPr lang="it-IT" sz="2000" b="1" dirty="0" smtClean="0">
                <a:solidFill>
                  <a:srgbClr val="FF0000"/>
                </a:solidFill>
              </a:rPr>
              <a:t>agglomerato di cellule</a:t>
            </a:r>
            <a:r>
              <a:rPr lang="it-IT" sz="2000" dirty="0" smtClean="0"/>
              <a:t> nel corso del </a:t>
            </a:r>
            <a:r>
              <a:rPr lang="it-IT" sz="2000" b="1" dirty="0" smtClean="0"/>
              <a:t>secondo mese di gravidanza</a:t>
            </a:r>
            <a:r>
              <a:rPr lang="it-IT" sz="2000" dirty="0" smtClean="0"/>
              <a:t> si modifica e inizia ad allungarsi: l’embrione in questa fase assomiglia a un girino, con la “testa” piegata verso la “coda”. Cominciano quindi a svilupparsi gli abbozzi di occhi, orecchie, gambe, braccia e bocca, e intorno alle 7 settimane di gravidanza misura circa 10 millimetri.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Intorno alla decima settimana </a:t>
            </a:r>
            <a:r>
              <a:rPr lang="it-IT" sz="2000" dirty="0" smtClean="0"/>
              <a:t>l’embrione misurerà invece circa 2,5 centimetri e peserà 5-8 grammi. In questa fase si modificherà ulteriormente: la testa si definisce, il tronco diventa più sottile e più lungo e la “coda” scompare. Compaiono poi le dita delle mani e dei piedi.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 questo periodo </a:t>
            </a:r>
            <a:r>
              <a:rPr lang="it-IT" sz="2000" dirty="0" smtClean="0"/>
              <a:t>si sta continuando a sviluppare il tubo neurale: è fondamentale che la donna continui ad assumere </a:t>
            </a:r>
            <a:r>
              <a:rPr lang="it-IT" sz="2000" b="1" dirty="0" smtClean="0"/>
              <a:t>acido folico</a:t>
            </a:r>
            <a:r>
              <a:rPr lang="it-IT" sz="2000" dirty="0" smtClean="0"/>
              <a:t> per garantirne il corretto sviluppo ed evitare l’insorgere di </a:t>
            </a:r>
            <a:r>
              <a:rPr lang="it-IT" sz="2000" b="1" dirty="0" smtClean="0"/>
              <a:t>difetti</a:t>
            </a:r>
            <a:r>
              <a:rPr lang="it-IT" sz="2000" dirty="0" smtClean="0"/>
              <a:t> o malformazioni.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SVILUPPO DELL’EMBRIONE:  </a:t>
            </a:r>
          </a:p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SECONDO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Embrioni\8 se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6178" y="4725144"/>
            <a:ext cx="2121974" cy="180020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7632848" cy="180020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Il feto </a:t>
            </a:r>
            <a:r>
              <a:rPr lang="it-IT" sz="1800" dirty="0" smtClean="0"/>
              <a:t>a questo punto della gestazione coordina sempre più i movimenti: i muscoli iniziano a prendere forma, mentre il sistema nervoso continua a definirsi. </a:t>
            </a:r>
            <a:r>
              <a:rPr lang="it-IT" sz="1800" b="1" dirty="0" smtClean="0"/>
              <a:t>Alla fine </a:t>
            </a:r>
            <a:r>
              <a:rPr lang="it-IT" sz="1800" dirty="0" smtClean="0"/>
              <a:t>del secondo trimestre misura dai 10 ai 12 centimetri e pesa intorno ai 100 grammi.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Le articolazioni </a:t>
            </a:r>
            <a:r>
              <a:rPr lang="it-IT" sz="1800" dirty="0" smtClean="0"/>
              <a:t>sono funzionanti: le </a:t>
            </a:r>
            <a:r>
              <a:rPr lang="it-IT" sz="1800" b="1" dirty="0" smtClean="0"/>
              <a:t>dita </a:t>
            </a:r>
            <a:r>
              <a:rPr lang="it-IT" sz="1800" dirty="0" smtClean="0"/>
              <a:t>si piegano a formare i pugni all'interno della mano, ma nessuno dei suoi movimenti è ancora controllato dall'azione del cervello. Le </a:t>
            </a:r>
            <a:r>
              <a:rPr lang="it-IT" sz="1800" b="1" dirty="0" smtClean="0"/>
              <a:t>narici</a:t>
            </a:r>
            <a:r>
              <a:rPr lang="it-IT" sz="1800" dirty="0" smtClean="0"/>
              <a:t> si aprono poco a poco, le</a:t>
            </a:r>
            <a:r>
              <a:rPr lang="it-IT" sz="1800" b="1" dirty="0" smtClean="0"/>
              <a:t> labbra </a:t>
            </a:r>
            <a:r>
              <a:rPr lang="it-IT" sz="1800" dirty="0" smtClean="0"/>
              <a:t>si delineano e le palpebre ricoprono gli occhi, che si formano definitivamente. </a:t>
            </a:r>
            <a:endParaRPr lang="it-IT" sz="18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LO SVILUPPO DELL’EMBRIONE:</a:t>
            </a:r>
          </a:p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TERZO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Embrioni\12 se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73016"/>
            <a:ext cx="5391264" cy="280831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776864" cy="504056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Fecondazione, gravidanza, parto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1484784"/>
            <a:ext cx="7632848" cy="180020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I movimenti del feto </a:t>
            </a:r>
            <a:r>
              <a:rPr lang="it-IT" sz="1800" dirty="0" smtClean="0"/>
              <a:t>durante il quarto mese di gravidanza si fanno più complessi: le mani e le gambe si stanno sviluppando sempre di più, ed è in grado di muovere le dita, succhiarle e afferrare il cordone ombelicale. </a:t>
            </a:r>
          </a:p>
          <a:p>
            <a:pPr algn="just" fontAlgn="base"/>
            <a:r>
              <a:rPr lang="it-IT" sz="1800" b="1" dirty="0" smtClean="0">
                <a:solidFill>
                  <a:srgbClr val="FF0000"/>
                </a:solidFill>
              </a:rPr>
              <a:t>A questo punto </a:t>
            </a:r>
            <a:r>
              <a:rPr lang="it-IT" sz="1800" dirty="0" smtClean="0"/>
              <a:t>il feto inizia con le prove di “</a:t>
            </a:r>
            <a:r>
              <a:rPr lang="it-IT" sz="1800" b="1" dirty="0" smtClean="0"/>
              <a:t>respirazione</a:t>
            </a:r>
            <a:r>
              <a:rPr lang="it-IT" sz="1800" dirty="0" smtClean="0"/>
              <a:t>“, inghiottendo il </a:t>
            </a:r>
            <a:r>
              <a:rPr lang="it-IT" sz="1800" b="1" dirty="0" smtClean="0"/>
              <a:t>liquido amniotico</a:t>
            </a:r>
            <a:r>
              <a:rPr lang="it-IT" sz="1800" dirty="0" smtClean="0"/>
              <a:t> per allenare i polmoni e i reni: dalla vescica espelle un liquido simile all’urina, mentre gli organi genitali sono già abbozzati.</a:t>
            </a:r>
            <a:endParaRPr lang="it-IT" sz="18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7ACD-4A1A-4E44-B202-DAD6E403659D}" type="datetime1">
              <a:rPr lang="it-IT" smtClean="0"/>
              <a:pPr/>
              <a:t>30/03/2020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187624" y="908720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000" b="1" cap="all" dirty="0" smtClean="0">
                <a:solidFill>
                  <a:srgbClr val="0070C0"/>
                </a:solidFill>
              </a:rPr>
              <a:t>SVILUPPO DEL FETO: QUARTO MESE </a:t>
            </a:r>
            <a:r>
              <a:rPr lang="it-IT" sz="2000" b="1" cap="all" dirty="0" err="1" smtClean="0">
                <a:solidFill>
                  <a:srgbClr val="0070C0"/>
                </a:solidFill>
              </a:rPr>
              <a:t>DI</a:t>
            </a:r>
            <a:r>
              <a:rPr lang="it-IT" sz="2000" b="1" cap="all" dirty="0" smtClean="0">
                <a:solidFill>
                  <a:srgbClr val="0070C0"/>
                </a:solidFill>
              </a:rPr>
              <a:t> GRAVIDANZA</a:t>
            </a:r>
            <a:endParaRPr lang="it-IT" sz="2000" b="1" dirty="0" smtClean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Embrioni\qu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56992"/>
            <a:ext cx="5534329" cy="309922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1280</TotalTime>
  <Words>792</Words>
  <Application>Microsoft Office PowerPoint</Application>
  <PresentationFormat>Presentazione su schermo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Solstizio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  <vt:lpstr>Fecondazione, gravidanza, parto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Fecondazione, gravidanza, parto</dc:title>
  <dc:creator>Francesco Cannizzaro</dc:creator>
  <cp:lastModifiedBy>Master</cp:lastModifiedBy>
  <cp:revision>156</cp:revision>
  <dcterms:created xsi:type="dcterms:W3CDTF">2019-05-08T15:49:22Z</dcterms:created>
  <dcterms:modified xsi:type="dcterms:W3CDTF">2020-03-30T10:28:14Z</dcterms:modified>
</cp:coreProperties>
</file>